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5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Quattrocento" panose="02020502030000000404" pitchFamily="18" charset="0"/>
      <p:regular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89835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01000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12173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0019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6913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33543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360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29239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332649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42359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15544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713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95998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82169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038040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34846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24321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13214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81022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579612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05546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113240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Connecting Local Farmers with Consumers: The Future of Fresh Produce Delivery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584263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Connecting local farmers with consumers is revolutionizing the way we access fresh food. This presentation explores the rise of farm-to-fork e-commerce platforms and their impact on communities, the environment, and the future of food delivery.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12529899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Rise of Farm-to-Fork E-Commerce Platforms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Growing Demand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Consumers increasingly seek fresh, locally-sourced produce, driving the growth of online farm-to-table marketplaces.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Convenience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Platforms offer convenient access to a wide variety of produce, delivered directly to customers' doorsteps.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363385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Benefits of Buying Local: Supporting the Community and the Environment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4103608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15251"/>
          </a:solidFill>
          <a:ln/>
        </p:spPr>
      </p:sp>
      <p:sp>
        <p:nvSpPr>
          <p:cNvPr id="5" name="Text 2"/>
          <p:cNvSpPr/>
          <p:nvPr/>
        </p:nvSpPr>
        <p:spPr>
          <a:xfrm>
            <a:off x="6982301" y="4103608"/>
            <a:ext cx="295644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Economic Empowerment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982301" y="4951095"/>
            <a:ext cx="2956441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Local farmers receive fair prices and increased revenue, boosting local economies.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4103608"/>
            <a:ext cx="418862" cy="418862"/>
          </a:xfrm>
          <a:prstGeom prst="roundRect">
            <a:avLst>
              <a:gd name="adj" fmla="val 8573"/>
            </a:avLst>
          </a:prstGeom>
          <a:solidFill>
            <a:srgbClr val="315251"/>
          </a:solidFill>
          <a:ln/>
        </p:spPr>
      </p:sp>
      <p:sp>
        <p:nvSpPr>
          <p:cNvPr id="8" name="Text 5"/>
          <p:cNvSpPr/>
          <p:nvPr/>
        </p:nvSpPr>
        <p:spPr>
          <a:xfrm>
            <a:off x="10836235" y="4103608"/>
            <a:ext cx="295644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Environmental Sustainability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836235" y="4951095"/>
            <a:ext cx="2956441" cy="19151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Reducing transportation distances lowers carbon emissions and supports sustainable agriculture practices.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95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3157" y="571024"/>
            <a:ext cx="7690485" cy="18323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How Platforms Streamline the Farmer-to-Consumer Supply Chain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513195" y="2714863"/>
            <a:ext cx="22860" cy="4944070"/>
          </a:xfrm>
          <a:prstGeom prst="roundRect">
            <a:avLst>
              <a:gd name="adj" fmla="val 136257"/>
            </a:avLst>
          </a:prstGeom>
          <a:solidFill>
            <a:srgbClr val="4A6B6A"/>
          </a:solidFill>
          <a:ln/>
        </p:spPr>
      </p:sp>
      <p:sp>
        <p:nvSpPr>
          <p:cNvPr id="5" name="Shape 2"/>
          <p:cNvSpPr/>
          <p:nvPr/>
        </p:nvSpPr>
        <p:spPr>
          <a:xfrm>
            <a:off x="6735366" y="3170634"/>
            <a:ext cx="726758" cy="22860"/>
          </a:xfrm>
          <a:prstGeom prst="roundRect">
            <a:avLst>
              <a:gd name="adj" fmla="val 136257"/>
            </a:avLst>
          </a:prstGeom>
          <a:solidFill>
            <a:srgbClr val="4A6B6A"/>
          </a:solidFill>
          <a:ln/>
        </p:spPr>
      </p:sp>
      <p:sp>
        <p:nvSpPr>
          <p:cNvPr id="6" name="Shape 3"/>
          <p:cNvSpPr/>
          <p:nvPr/>
        </p:nvSpPr>
        <p:spPr>
          <a:xfrm>
            <a:off x="6291024" y="2948464"/>
            <a:ext cx="467201" cy="467201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7" name="Text 4"/>
          <p:cNvSpPr/>
          <p:nvPr/>
        </p:nvSpPr>
        <p:spPr>
          <a:xfrm>
            <a:off x="6472714" y="3035498"/>
            <a:ext cx="103823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7666673" y="2922508"/>
            <a:ext cx="2442924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Order Placement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7666673" y="3352443"/>
            <a:ext cx="6236970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Consumers browse and order produce directly from participating farms through the platform.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6735366" y="4887873"/>
            <a:ext cx="726758" cy="22860"/>
          </a:xfrm>
          <a:prstGeom prst="roundRect">
            <a:avLst>
              <a:gd name="adj" fmla="val 136257"/>
            </a:avLst>
          </a:prstGeom>
          <a:solidFill>
            <a:srgbClr val="4A6B6A"/>
          </a:solidFill>
          <a:ln/>
        </p:spPr>
      </p:sp>
      <p:sp>
        <p:nvSpPr>
          <p:cNvPr id="11" name="Shape 8"/>
          <p:cNvSpPr/>
          <p:nvPr/>
        </p:nvSpPr>
        <p:spPr>
          <a:xfrm>
            <a:off x="6291024" y="4665702"/>
            <a:ext cx="467201" cy="467201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12" name="Text 9"/>
          <p:cNvSpPr/>
          <p:nvPr/>
        </p:nvSpPr>
        <p:spPr>
          <a:xfrm>
            <a:off x="6446044" y="4752737"/>
            <a:ext cx="157163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300" dirty="0"/>
          </a:p>
        </p:txBody>
      </p:sp>
      <p:sp>
        <p:nvSpPr>
          <p:cNvPr id="13" name="Text 10"/>
          <p:cNvSpPr/>
          <p:nvPr/>
        </p:nvSpPr>
        <p:spPr>
          <a:xfrm>
            <a:off x="7666673" y="4639747"/>
            <a:ext cx="2442924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Order Fulfillment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7666673" y="5069681"/>
            <a:ext cx="6236970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Farmers receive orders and prepare produce for delivery, often within a designated timeframe.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6735366" y="6605111"/>
            <a:ext cx="726758" cy="22860"/>
          </a:xfrm>
          <a:prstGeom prst="roundRect">
            <a:avLst>
              <a:gd name="adj" fmla="val 136257"/>
            </a:avLst>
          </a:prstGeom>
          <a:solidFill>
            <a:srgbClr val="4A6B6A"/>
          </a:solidFill>
          <a:ln/>
        </p:spPr>
      </p:sp>
      <p:sp>
        <p:nvSpPr>
          <p:cNvPr id="16" name="Shape 13"/>
          <p:cNvSpPr/>
          <p:nvPr/>
        </p:nvSpPr>
        <p:spPr>
          <a:xfrm>
            <a:off x="6291024" y="6382941"/>
            <a:ext cx="467201" cy="467201"/>
          </a:xfrm>
          <a:prstGeom prst="roundRect">
            <a:avLst>
              <a:gd name="adj" fmla="val 6667"/>
            </a:avLst>
          </a:prstGeom>
          <a:solidFill>
            <a:srgbClr val="315251"/>
          </a:solidFill>
          <a:ln/>
        </p:spPr>
      </p:sp>
      <p:sp>
        <p:nvSpPr>
          <p:cNvPr id="17" name="Text 14"/>
          <p:cNvSpPr/>
          <p:nvPr/>
        </p:nvSpPr>
        <p:spPr>
          <a:xfrm>
            <a:off x="6444853" y="6469975"/>
            <a:ext cx="159544" cy="2931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7666673" y="6356985"/>
            <a:ext cx="2442924" cy="3053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Delivery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66673" y="6786920"/>
            <a:ext cx="6236970" cy="6643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Platforms facilitate deliveries through partnerships with delivery services or by farmers themselves.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7762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5696" y="3510677"/>
            <a:ext cx="13019008" cy="135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Leveraging Technology to Increase Accessibility and Transparency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696" y="5210175"/>
            <a:ext cx="575429" cy="5754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5696" y="6015752"/>
            <a:ext cx="2708315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Geolocation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805696" y="6492359"/>
            <a:ext cx="4109442" cy="1105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Platforms showcase nearby farms, allowing consumers to discover local options.</a:t>
            </a:r>
            <a:endParaRPr lang="en-US" sz="1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0419" y="5210175"/>
            <a:ext cx="575429" cy="5754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60419" y="6015752"/>
            <a:ext cx="2708315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Product Details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260419" y="6492359"/>
            <a:ext cx="4109442" cy="1105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Detailed information on origins, growing practices, and seasonal availability promotes transparency.</a:t>
            </a:r>
            <a:endParaRPr lang="en-US" sz="18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143" y="5210175"/>
            <a:ext cx="575429" cy="5754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143" y="6015752"/>
            <a:ext cx="2708315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Secure Payments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5143" y="6492359"/>
            <a:ext cx="4109561" cy="1105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Platforms facilitate secure online payments, enhancing user experience and convenience.</a:t>
            </a:r>
            <a:endParaRPr lang="en-US" sz="1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420535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Empowering Farmers: Expanded Reach and Fair Pricing</a:t>
            </a:r>
            <a:endParaRPr lang="en-US" sz="44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4814" y="3307318"/>
            <a:ext cx="1603058" cy="83058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23360" y="3571875"/>
            <a:ext cx="10596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2"/>
          <p:cNvSpPr/>
          <p:nvPr/>
        </p:nvSpPr>
        <p:spPr>
          <a:xfrm>
            <a:off x="5117187" y="3546634"/>
            <a:ext cx="3123486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Increased Market Access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4937641" y="4152543"/>
            <a:ext cx="8795266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3285" y="4197668"/>
            <a:ext cx="3206234" cy="83058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96095" y="4373642"/>
            <a:ext cx="160377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5"/>
          <p:cNvSpPr/>
          <p:nvPr/>
        </p:nvSpPr>
        <p:spPr>
          <a:xfrm>
            <a:off x="5918835" y="4436983"/>
            <a:ext cx="318373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Reduced Overhead Costs</a:t>
            </a:r>
            <a:endParaRPr lang="en-US" sz="2200" dirty="0"/>
          </a:p>
        </p:txBody>
      </p:sp>
      <p:sp>
        <p:nvSpPr>
          <p:cNvPr id="10" name="Shape 6"/>
          <p:cNvSpPr/>
          <p:nvPr/>
        </p:nvSpPr>
        <p:spPr>
          <a:xfrm>
            <a:off x="5739289" y="5042892"/>
            <a:ext cx="7993618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1638" y="5088017"/>
            <a:ext cx="4809411" cy="83058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3994904" y="5263991"/>
            <a:ext cx="16275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8"/>
          <p:cNvSpPr/>
          <p:nvPr/>
        </p:nvSpPr>
        <p:spPr>
          <a:xfrm>
            <a:off x="6720364" y="5327332"/>
            <a:ext cx="394727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Direct Consumer Relationships</a:t>
            </a:r>
            <a:endParaRPr lang="en-US" sz="2200" dirty="0"/>
          </a:p>
        </p:txBody>
      </p:sp>
      <p:sp>
        <p:nvSpPr>
          <p:cNvPr id="14" name="Shape 9"/>
          <p:cNvSpPr/>
          <p:nvPr/>
        </p:nvSpPr>
        <p:spPr>
          <a:xfrm>
            <a:off x="6540818" y="5933242"/>
            <a:ext cx="7192089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0109" y="5978366"/>
            <a:ext cx="6412587" cy="830580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4000262" y="6154341"/>
            <a:ext cx="152043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4</a:t>
            </a:r>
            <a:endParaRPr lang="en-US" sz="2350" dirty="0"/>
          </a:p>
        </p:txBody>
      </p:sp>
      <p:sp>
        <p:nvSpPr>
          <p:cNvPr id="17" name="Text 11"/>
          <p:cNvSpPr/>
          <p:nvPr/>
        </p:nvSpPr>
        <p:spPr>
          <a:xfrm>
            <a:off x="7522012" y="6217682"/>
            <a:ext cx="1675924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Fairer Pricing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805821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Meeting Consumer Demand for Fresher, Healthier Produce</a:t>
            </a:r>
            <a:endParaRPr lang="en-US" sz="4400" dirty="0"/>
          </a:p>
        </p:txBody>
      </p:sp>
      <p:sp>
        <p:nvSpPr>
          <p:cNvPr id="3" name="Shape 1"/>
          <p:cNvSpPr/>
          <p:nvPr/>
        </p:nvSpPr>
        <p:spPr>
          <a:xfrm>
            <a:off x="837724" y="3692604"/>
            <a:ext cx="2159079" cy="830580"/>
          </a:xfrm>
          <a:prstGeom prst="roundRect">
            <a:avLst>
              <a:gd name="adj" fmla="val 4323"/>
            </a:avLst>
          </a:prstGeom>
          <a:solidFill>
            <a:srgbClr val="315251"/>
          </a:solidFill>
          <a:ln/>
        </p:spPr>
      </p:sp>
      <p:sp>
        <p:nvSpPr>
          <p:cNvPr id="4" name="Text 2"/>
          <p:cNvSpPr/>
          <p:nvPr/>
        </p:nvSpPr>
        <p:spPr>
          <a:xfrm>
            <a:off x="1077039" y="3868579"/>
            <a:ext cx="105966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3236119" y="3931920"/>
            <a:ext cx="303621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Seasonality &amp; Freshness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3116461" y="4507944"/>
            <a:ext cx="10556558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sp>
        <p:nvSpPr>
          <p:cNvPr id="7" name="Shape 5"/>
          <p:cNvSpPr/>
          <p:nvPr/>
        </p:nvSpPr>
        <p:spPr>
          <a:xfrm>
            <a:off x="837724" y="4642842"/>
            <a:ext cx="4318278" cy="830580"/>
          </a:xfrm>
          <a:prstGeom prst="roundRect">
            <a:avLst>
              <a:gd name="adj" fmla="val 4323"/>
            </a:avLst>
          </a:prstGeom>
          <a:solidFill>
            <a:srgbClr val="315251"/>
          </a:solidFill>
          <a:ln/>
        </p:spPr>
      </p:sp>
      <p:sp>
        <p:nvSpPr>
          <p:cNvPr id="8" name="Text 6"/>
          <p:cNvSpPr/>
          <p:nvPr/>
        </p:nvSpPr>
        <p:spPr>
          <a:xfrm>
            <a:off x="1077039" y="4818817"/>
            <a:ext cx="160377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350" dirty="0"/>
          </a:p>
        </p:txBody>
      </p:sp>
      <p:sp>
        <p:nvSpPr>
          <p:cNvPr id="9" name="Text 7"/>
          <p:cNvSpPr/>
          <p:nvPr/>
        </p:nvSpPr>
        <p:spPr>
          <a:xfrm>
            <a:off x="5395317" y="4882158"/>
            <a:ext cx="210657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Variety &amp; Choice</a:t>
            </a:r>
            <a:endParaRPr lang="en-US" sz="2200" dirty="0"/>
          </a:p>
        </p:txBody>
      </p:sp>
      <p:sp>
        <p:nvSpPr>
          <p:cNvPr id="10" name="Shape 8"/>
          <p:cNvSpPr/>
          <p:nvPr/>
        </p:nvSpPr>
        <p:spPr>
          <a:xfrm>
            <a:off x="5275659" y="5458182"/>
            <a:ext cx="8397359" cy="15240"/>
          </a:xfrm>
          <a:prstGeom prst="roundRect">
            <a:avLst>
              <a:gd name="adj" fmla="val 235611"/>
            </a:avLst>
          </a:prstGeom>
          <a:solidFill>
            <a:srgbClr val="4A6B6A"/>
          </a:solidFill>
          <a:ln/>
        </p:spPr>
      </p:sp>
      <p:sp>
        <p:nvSpPr>
          <p:cNvPr id="11" name="Shape 9"/>
          <p:cNvSpPr/>
          <p:nvPr/>
        </p:nvSpPr>
        <p:spPr>
          <a:xfrm>
            <a:off x="837724" y="5593080"/>
            <a:ext cx="6477476" cy="830580"/>
          </a:xfrm>
          <a:prstGeom prst="roundRect">
            <a:avLst>
              <a:gd name="adj" fmla="val 4323"/>
            </a:avLst>
          </a:prstGeom>
          <a:solidFill>
            <a:srgbClr val="315251"/>
          </a:solidFill>
          <a:ln/>
        </p:spPr>
      </p:sp>
      <p:sp>
        <p:nvSpPr>
          <p:cNvPr id="12" name="Text 10"/>
          <p:cNvSpPr/>
          <p:nvPr/>
        </p:nvSpPr>
        <p:spPr>
          <a:xfrm>
            <a:off x="1077039" y="5769054"/>
            <a:ext cx="162758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2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350" dirty="0"/>
          </a:p>
        </p:txBody>
      </p:sp>
      <p:sp>
        <p:nvSpPr>
          <p:cNvPr id="13" name="Text 11"/>
          <p:cNvSpPr/>
          <p:nvPr/>
        </p:nvSpPr>
        <p:spPr>
          <a:xfrm>
            <a:off x="7554516" y="5832396"/>
            <a:ext cx="265902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Sustainable Practices</a:t>
            </a:r>
            <a:endParaRPr lang="en-US" sz="2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33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5329" y="569952"/>
            <a:ext cx="7693343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Future of Local Food Delivery: Trends and Opportunities</a:t>
            </a:r>
            <a:endParaRPr lang="en-US" sz="3800" dirty="0"/>
          </a:p>
        </p:txBody>
      </p:sp>
      <p:sp>
        <p:nvSpPr>
          <p:cNvPr id="4" name="Text 1"/>
          <p:cNvSpPr/>
          <p:nvPr/>
        </p:nvSpPr>
        <p:spPr>
          <a:xfrm>
            <a:off x="725329" y="2203609"/>
            <a:ext cx="3691176" cy="683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5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100M</a:t>
            </a:r>
            <a:endParaRPr lang="en-US" sz="5350" dirty="0"/>
          </a:p>
        </p:txBody>
      </p:sp>
      <p:sp>
        <p:nvSpPr>
          <p:cNvPr id="5" name="Text 2"/>
          <p:cNvSpPr/>
          <p:nvPr/>
        </p:nvSpPr>
        <p:spPr>
          <a:xfrm>
            <a:off x="1351717" y="3146465"/>
            <a:ext cx="2438400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Market Growth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25329" y="3575566"/>
            <a:ext cx="3691176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The global farm-to-table market is projected to reach $100 million by 2027.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727377" y="2203609"/>
            <a:ext cx="3691295" cy="683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5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10</a:t>
            </a:r>
            <a:endParaRPr lang="en-US" sz="5350" dirty="0"/>
          </a:p>
        </p:txBody>
      </p:sp>
      <p:sp>
        <p:nvSpPr>
          <p:cNvPr id="8" name="Text 5"/>
          <p:cNvSpPr/>
          <p:nvPr/>
        </p:nvSpPr>
        <p:spPr>
          <a:xfrm>
            <a:off x="5171718" y="3146465"/>
            <a:ext cx="2802493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Personalized Experiences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4727377" y="3575566"/>
            <a:ext cx="3691295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Platforms are incorporating personalization features to tailor offerings to individual needs.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725329" y="5295662"/>
            <a:ext cx="3691176" cy="6838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350"/>
              </a:lnSpc>
              <a:buNone/>
            </a:pPr>
            <a:r>
              <a:rPr lang="en-US" sz="53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50%</a:t>
            </a:r>
            <a:endParaRPr lang="en-US" sz="5350" dirty="0"/>
          </a:p>
        </p:txBody>
      </p:sp>
      <p:sp>
        <p:nvSpPr>
          <p:cNvPr id="11" name="Text 8"/>
          <p:cNvSpPr/>
          <p:nvPr/>
        </p:nvSpPr>
        <p:spPr>
          <a:xfrm>
            <a:off x="1351717" y="6238518"/>
            <a:ext cx="2438400" cy="304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Sustainability Focus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725329" y="6667619"/>
            <a:ext cx="3691176" cy="9947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16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Increased emphasis on sustainable practices and environmental responsibility.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</TotalTime>
  <Words>345</Words>
  <Application>Microsoft Office PowerPoint</Application>
  <PresentationFormat>Custom</PresentationFormat>
  <Paragraphs>63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Quattrocento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manu manoj</cp:lastModifiedBy>
  <cp:revision>2</cp:revision>
  <dcterms:created xsi:type="dcterms:W3CDTF">2025-01-02T07:43:36Z</dcterms:created>
  <dcterms:modified xsi:type="dcterms:W3CDTF">2025-01-02T07:46:21Z</dcterms:modified>
</cp:coreProperties>
</file>